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62" r:id="rId5"/>
    <p:sldId id="259" r:id="rId6"/>
    <p:sldId id="260" r:id="rId7"/>
    <p:sldId id="264" r:id="rId8"/>
    <p:sldId id="258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85B331-A901-463C-B477-83108D05B942}" v="4" dt="2026-07-30T11:11:40.3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/>
    <p:restoredTop sz="80994"/>
  </p:normalViewPr>
  <p:slideViewPr>
    <p:cSldViewPr snapToGrid="0" showGuides="1">
      <p:cViewPr varScale="1">
        <p:scale>
          <a:sx n="85" d="100"/>
          <a:sy n="85" d="100"/>
        </p:scale>
        <p:origin x="1008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heng Grace Ma" userId="2650f398-7847-43d6-81ac-32cf41ea0432" providerId="ADAL" clId="{AEA54618-1B1A-4025-91A8-F2714B138084}"/>
    <pc:docChg chg="custSel modSld">
      <pc:chgData name="Zheng Grace Ma" userId="2650f398-7847-43d6-81ac-32cf41ea0432" providerId="ADAL" clId="{AEA54618-1B1A-4025-91A8-F2714B138084}" dt="2026-07-30T11:14:42.928" v="212" actId="27636"/>
      <pc:docMkLst>
        <pc:docMk/>
      </pc:docMkLst>
      <pc:sldChg chg="modSp mod">
        <pc:chgData name="Zheng Grace Ma" userId="2650f398-7847-43d6-81ac-32cf41ea0432" providerId="ADAL" clId="{AEA54618-1B1A-4025-91A8-F2714B138084}" dt="2026-07-30T11:08:32.482" v="1" actId="20577"/>
        <pc:sldMkLst>
          <pc:docMk/>
          <pc:sldMk cId="3110489664" sldId="256"/>
        </pc:sldMkLst>
        <pc:spChg chg="mod">
          <ac:chgData name="Zheng Grace Ma" userId="2650f398-7847-43d6-81ac-32cf41ea0432" providerId="ADAL" clId="{AEA54618-1B1A-4025-91A8-F2714B138084}" dt="2026-07-30T11:08:32.482" v="1" actId="20577"/>
          <ac:spMkLst>
            <pc:docMk/>
            <pc:sldMk cId="3110489664" sldId="256"/>
            <ac:spMk id="4" creationId="{87312FE9-85FE-9A4E-2266-1AC9EDF50451}"/>
          </ac:spMkLst>
        </pc:spChg>
      </pc:sldChg>
      <pc:sldChg chg="modSp mod">
        <pc:chgData name="Zheng Grace Ma" userId="2650f398-7847-43d6-81ac-32cf41ea0432" providerId="ADAL" clId="{AEA54618-1B1A-4025-91A8-F2714B138084}" dt="2026-07-30T11:12:29.953" v="192" actId="20577"/>
        <pc:sldMkLst>
          <pc:docMk/>
          <pc:sldMk cId="251159637" sldId="257"/>
        </pc:sldMkLst>
        <pc:spChg chg="mod">
          <ac:chgData name="Zheng Grace Ma" userId="2650f398-7847-43d6-81ac-32cf41ea0432" providerId="ADAL" clId="{AEA54618-1B1A-4025-91A8-F2714B138084}" dt="2026-07-30T11:10:11.781" v="176" actId="20577"/>
          <ac:spMkLst>
            <pc:docMk/>
            <pc:sldMk cId="251159637" sldId="257"/>
            <ac:spMk id="3" creationId="{418E0210-7136-2F6E-D312-4A49A35F4F25}"/>
          </ac:spMkLst>
        </pc:spChg>
        <pc:spChg chg="mod">
          <ac:chgData name="Zheng Grace Ma" userId="2650f398-7847-43d6-81ac-32cf41ea0432" providerId="ADAL" clId="{AEA54618-1B1A-4025-91A8-F2714B138084}" dt="2026-07-30T11:12:29.953" v="192" actId="20577"/>
          <ac:spMkLst>
            <pc:docMk/>
            <pc:sldMk cId="251159637" sldId="257"/>
            <ac:spMk id="5" creationId="{CDD99B82-370F-A30A-0E04-9E809ABCA278}"/>
          </ac:spMkLst>
        </pc:spChg>
      </pc:sldChg>
      <pc:sldChg chg="modSp mod">
        <pc:chgData name="Zheng Grace Ma" userId="2650f398-7847-43d6-81ac-32cf41ea0432" providerId="ADAL" clId="{AEA54618-1B1A-4025-91A8-F2714B138084}" dt="2026-07-30T11:12:10.663" v="187" actId="20577"/>
        <pc:sldMkLst>
          <pc:docMk/>
          <pc:sldMk cId="894000275" sldId="258"/>
        </pc:sldMkLst>
        <pc:spChg chg="mod">
          <ac:chgData name="Zheng Grace Ma" userId="2650f398-7847-43d6-81ac-32cf41ea0432" providerId="ADAL" clId="{AEA54618-1B1A-4025-91A8-F2714B138084}" dt="2026-07-30T11:12:10.663" v="187" actId="20577"/>
          <ac:spMkLst>
            <pc:docMk/>
            <pc:sldMk cId="894000275" sldId="258"/>
            <ac:spMk id="4" creationId="{A5BE132B-66EF-7481-ACF4-E511FFE78639}"/>
          </ac:spMkLst>
        </pc:spChg>
      </pc:sldChg>
      <pc:sldChg chg="addSp modSp mod modNotesTx">
        <pc:chgData name="Zheng Grace Ma" userId="2650f398-7847-43d6-81ac-32cf41ea0432" providerId="ADAL" clId="{AEA54618-1B1A-4025-91A8-F2714B138084}" dt="2026-07-30T11:12:35.728" v="194" actId="20577"/>
        <pc:sldMkLst>
          <pc:docMk/>
          <pc:sldMk cId="1150972057" sldId="259"/>
        </pc:sldMkLst>
        <pc:spChg chg="mod">
          <ac:chgData name="Zheng Grace Ma" userId="2650f398-7847-43d6-81ac-32cf41ea0432" providerId="ADAL" clId="{AEA54618-1B1A-4025-91A8-F2714B138084}" dt="2026-07-30T11:11:34.463" v="183" actId="20577"/>
          <ac:spMkLst>
            <pc:docMk/>
            <pc:sldMk cId="1150972057" sldId="259"/>
            <ac:spMk id="3" creationId="{750C3146-E55A-D08F-4EAE-073A960249B2}"/>
          </ac:spMkLst>
        </pc:spChg>
        <pc:spChg chg="add mod">
          <ac:chgData name="Zheng Grace Ma" userId="2650f398-7847-43d6-81ac-32cf41ea0432" providerId="ADAL" clId="{AEA54618-1B1A-4025-91A8-F2714B138084}" dt="2026-07-30T11:12:34.424" v="193" actId="20577"/>
          <ac:spMkLst>
            <pc:docMk/>
            <pc:sldMk cId="1150972057" sldId="259"/>
            <ac:spMk id="5" creationId="{5C6BB7D3-9B38-3A5C-93C9-970A1E578FB1}"/>
          </ac:spMkLst>
        </pc:spChg>
      </pc:sldChg>
      <pc:sldChg chg="addSp modSp mod">
        <pc:chgData name="Zheng Grace Ma" userId="2650f398-7847-43d6-81ac-32cf41ea0432" providerId="ADAL" clId="{AEA54618-1B1A-4025-91A8-F2714B138084}" dt="2026-07-30T11:14:42.928" v="212" actId="27636"/>
        <pc:sldMkLst>
          <pc:docMk/>
          <pc:sldMk cId="3304686555" sldId="260"/>
        </pc:sldMkLst>
        <pc:spChg chg="mod">
          <ac:chgData name="Zheng Grace Ma" userId="2650f398-7847-43d6-81ac-32cf41ea0432" providerId="ADAL" clId="{AEA54618-1B1A-4025-91A8-F2714B138084}" dt="2026-07-30T11:14:42.928" v="212" actId="27636"/>
          <ac:spMkLst>
            <pc:docMk/>
            <pc:sldMk cId="3304686555" sldId="260"/>
            <ac:spMk id="3" creationId="{583DB711-9CB0-07B3-7749-EDC49935E329}"/>
          </ac:spMkLst>
        </pc:spChg>
        <pc:spChg chg="add mod">
          <ac:chgData name="Zheng Grace Ma" userId="2650f398-7847-43d6-81ac-32cf41ea0432" providerId="ADAL" clId="{AEA54618-1B1A-4025-91A8-F2714B138084}" dt="2026-07-30T11:12:24.382" v="190" actId="1076"/>
          <ac:spMkLst>
            <pc:docMk/>
            <pc:sldMk cId="3304686555" sldId="260"/>
            <ac:spMk id="5" creationId="{8ED56D58-7258-549E-B9D6-CFAE347C474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7B4FA-FD3A-CC45-87E7-4519FEFFA1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6ECA2-6A3D-3A48-8FC8-724FD6135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92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6ECA2-6A3D-3A48-8FC8-724FD613514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51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6ECA2-6A3D-3A48-8FC8-724FD61351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272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66ECA2-6A3D-3A48-8FC8-724FD61351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78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9C8D-DC3A-9589-A19F-97B821074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FB7E2-DF9C-4A30-C599-C75B87D7B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8D5A0-C1B2-76B9-0397-0665FBFD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0831A-1935-3ED4-C778-68163A468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AA0B-C732-49EC-CFCA-E06906F8B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15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AEF95-56AE-54E7-FEAF-AD5911F87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6938C8-779B-1FEA-36BB-9E3F1693F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481BF-C5F9-A3C0-966A-3616071B2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E2B62-B708-5753-6A37-705FFC5A8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8655E-21FA-E741-52E3-1080B3CDD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02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16436A-9B5F-33A7-5EC1-37478B72B6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57DE4-C89C-0634-E71D-798637E2E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95431-47FD-280D-80A4-A7B54F9D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76952E-9BC1-AF19-F3E5-A965BDF2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D6B86-22F6-1995-32EB-B220438F6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18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25B6A-BBD2-2E8E-12A6-22C90CE01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EAA8B-F0B5-1FAF-115D-3BA36BFC4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7172D-7D2C-D3AB-4491-C38597FFF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D97DE-5121-1735-3397-74BDAE836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02C7A-2A3D-8244-CC16-B522DEAB6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7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B8AF0-8C30-FB90-CE9D-9C4F3A26E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AABC-A9D0-4022-BC35-37DFD7A7E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9CAE0-5687-B72F-F99A-26C402FC0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4C57A-70F5-3287-BF90-F592C1FA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1804-AFB5-156F-66C5-EB6712EE2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1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FEE46-7491-AACF-FFB7-C9106D86A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8B1C2-D8D8-5F5B-601B-8D1D18818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A3340-5C24-C9CD-9AB9-FFDE6BC6F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185DA-29F9-48F1-2DBA-6462BC29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A72D2-3C9D-7EA1-7C09-D8A609E93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65EF66-C45A-AD3D-FD7A-F018C2E34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3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C118-89FF-51C0-8A1E-45FBE405D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0CDA-7E5D-B827-82C0-9787B8A42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49BEA-78B6-CD38-2E2F-3037B6902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0ECBD-E1CE-75D2-ACCD-67DD6E2DD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2874F3-4CAA-9369-E64B-61104A9289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55C47-50EC-02AF-16D1-957B28526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69659A-1F80-B259-700B-5463A4F4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F2CA2-F665-E36A-5EC9-082C2E4D6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23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EC5F8-91C3-28AD-0375-A30E5B62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F5E74-3182-CA5D-A959-121C55300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6A12AE-6628-25EF-DF2F-E78F671B8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15FA5-8F24-C145-273C-9F281F7F4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1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C305B-CBE8-4EE8-A1B7-866ACF72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5B2816-EECE-EE3F-86A4-C3916471F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81A40-2741-7670-0D32-E56252CB7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9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98AC1-E5A2-03FB-74C0-9F1DC1F5B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0CBC9-C6A4-FB4D-BF90-00666328A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83707C-35F0-19A1-3AFB-157F4BE9D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68EE1-D526-4483-8F60-0CE961BB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4A195-4044-B0F0-7211-EEC1FF0BF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71BF4-A1ED-7116-3912-329900175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7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9003D-CDA1-65EE-457E-4E09B6639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240F89-D3CC-8091-B191-21C24D2BF9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D18F7-2587-7176-97BA-E742F158C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003AA3-E4A1-10A6-13A4-7743CA1A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275E3-4FC1-DF66-6063-F6C632B79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96ABF-56DE-3DCE-80D8-BCA2B0841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0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E78A93-5C4C-ACE2-E019-965C81E98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004B0E-EDD5-F8E1-6F9D-3945449EF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7F8FC-6A25-CB54-C4D3-3A95E402A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68CA-B2F1-4DCA-802A-6E96F6E5AC7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A57E8-8224-3362-9EF3-E628DE8134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1F9A-6A1D-B2E2-F9B3-E2D5E0E00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A39B6-A0C7-479E-8396-A6E2301B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request/nebqaz5dh4py2h94664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pbox.com/request/nebqaz5dh4py2h94664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35F41-7BE2-7C9E-A986-50FE06519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1449"/>
            <a:ext cx="9144000" cy="17285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Paper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F09361-E602-D3AB-9E1A-72CD795A4D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dirty="0"/>
              <a:t>Author name(s)</a:t>
            </a:r>
          </a:p>
          <a:p>
            <a:pPr>
              <a:spcBef>
                <a:spcPts val="200"/>
              </a:spcBef>
              <a:buClr>
                <a:srgbClr val="FF0000"/>
              </a:buClr>
            </a:pPr>
            <a:r>
              <a:rPr lang="en-US" dirty="0"/>
              <a:t>Affiliation(s)</a:t>
            </a:r>
          </a:p>
          <a:p>
            <a:pPr>
              <a:spcBef>
                <a:spcPts val="600"/>
              </a:spcBef>
              <a:buClr>
                <a:srgbClr val="FF0000"/>
              </a:buClr>
            </a:pPr>
            <a:r>
              <a:rPr lang="en-US" sz="1600" dirty="0">
                <a:solidFill>
                  <a:srgbClr val="595959"/>
                </a:solidFill>
              </a:rPr>
              <a:t>Paper ID · Long paper / Short paper / Abstract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87312FE9-85FE-9A4E-2266-1AC9EDF50451}"/>
              </a:ext>
            </a:extLst>
          </p:cNvPr>
          <p:cNvSpPr txBox="1"/>
          <p:nvPr/>
        </p:nvSpPr>
        <p:spPr bwMode="auto">
          <a:xfrm>
            <a:off x="0" y="124302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36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Energy Informatics</a:t>
            </a:r>
            <a:r>
              <a:rPr lang="da-DK" sz="36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.Academy </a:t>
            </a:r>
            <a:r>
              <a:rPr lang="da-DK" sz="36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Conference 2026 (EI</a:t>
            </a:r>
            <a:r>
              <a:rPr lang="da-DK" sz="36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36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2026)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red letter on a black background&#10;&#10;AI-generated content may be incorrect.">
            <a:extLst>
              <a:ext uri="{FF2B5EF4-FFF2-40B4-BE49-F238E27FC236}">
                <a16:creationId xmlns:a16="http://schemas.microsoft.com/office/drawing/2014/main" id="{AC286C68-B897-6EA3-7533-D875A501C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16" y="6112255"/>
            <a:ext cx="1034188" cy="745745"/>
          </a:xfrm>
          <a:prstGeom prst="rect">
            <a:avLst/>
          </a:prstGeom>
        </p:spPr>
      </p:pic>
      <p:sp>
        <p:nvSpPr>
          <p:cNvPr id="90" name="Conference details"/>
          <p:cNvSpPr txBox="1"/>
          <p:nvPr/>
        </p:nvSpPr>
        <p:spPr>
          <a:xfrm>
            <a:off x="1524000" y="5560000"/>
            <a:ext cx="9144000" cy="43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dirty="0">
                <a:solidFill>
                  <a:srgbClr val="595959"/>
                </a:solidFill>
              </a:rPr>
              <a:t>14–17 October 2026  ·  Sino-Danish College (SDC), Beijing, China</a:t>
            </a:r>
          </a:p>
        </p:txBody>
      </p:sp>
    </p:spTree>
    <p:extLst>
      <p:ext uri="{BB962C8B-B14F-4D97-AF65-F5344CB8AC3E}">
        <p14:creationId xmlns:p14="http://schemas.microsoft.com/office/powerpoint/2010/main" val="311048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032C-48AB-9351-8FA3-7E42E4BF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How to use this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210-7136-2F6E-D312-4A49A35F4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0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2000" dirty="0"/>
              <a:t>This file contains the official </a:t>
            </a:r>
            <a:r>
              <a:rPr lang="en-US" sz="2000" b="1" dirty="0">
                <a:solidFill>
                  <a:srgbClr val="FF0000"/>
                </a:solidFill>
              </a:rPr>
              <a:t>EI.A 2026</a:t>
            </a:r>
            <a:r>
              <a:rPr lang="en-US" sz="2000" dirty="0"/>
              <a:t> slide design. Please build your presentation inside it and keep the header and the EI.A 2026 logo unchanged.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Instruction slides: </a:t>
            </a:r>
            <a:r>
              <a:rPr lang="en-US" sz="2000" dirty="0"/>
              <a:t>slides 2–8 are for you only — delete them before you present or record.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Keep: </a:t>
            </a:r>
            <a:r>
              <a:rPr lang="en-US" sz="2000" dirty="0"/>
              <a:t>slide 1 (title) and slide 9 (About the presenter).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Keep it readable: </a:t>
            </a:r>
            <a:r>
              <a:rPr lang="en-US" sz="2000" dirty="0"/>
              <a:t>around 10 slides, body text no smaller than 18 pt, figures with legible labels, and no paragraphs of text.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Questions: </a:t>
            </a:r>
            <a:r>
              <a:rPr lang="en-US" sz="2000" dirty="0"/>
              <a:t>contact@energyinformatics.academy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CDD99B82-370F-A30A-0E04-9E809ABCA278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9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032C-48AB-9351-8FA3-7E42E4BF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Presentation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210-7136-2F6E-D312-4A49A35F4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0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Length: </a:t>
            </a:r>
            <a:r>
              <a:rPr lang="en-US" sz="2000" dirty="0"/>
              <a:t>max. 10 minutes in total. Please rehearse to time.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Q&amp;A: </a:t>
            </a:r>
            <a:r>
              <a:rPr lang="en-US" sz="2000" dirty="0"/>
              <a:t>there is no individual Q&amp;A. Discussion and Q&amp;A take place at the end of each paper presentation session.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Session format: </a:t>
            </a:r>
            <a:r>
              <a:rPr lang="en-US" sz="2000" dirty="0"/>
              <a:t>a single track with discussion-centred sessions — your audience is the whole conference, so keep the motivation accessible to non-specialists.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Template: </a:t>
            </a:r>
            <a:r>
              <a:rPr lang="en-US" sz="2000" dirty="0"/>
              <a:t>use this official EI.A 2026 template for both on-site and pre-recorded presentations.</a:t>
            </a:r>
          </a:p>
          <a:p>
            <a:pPr>
              <a:spcBef>
                <a:spcPts val="900"/>
              </a:spcBef>
              <a:buClr>
                <a:srgbClr val="FF0000"/>
              </a:buClr>
            </a:pPr>
            <a:r>
              <a:rPr lang="en-US" sz="2000" b="1" dirty="0">
                <a:solidFill>
                  <a:srgbClr val="FF0000"/>
                </a:solidFill>
              </a:rPr>
              <a:t>Closing slide: </a:t>
            </a:r>
            <a:r>
              <a:rPr lang="en-US" sz="2000" dirty="0"/>
              <a:t>finish with the “About the presenter” slide (slide 9).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CDD99B82-370F-A30A-0E04-9E809ABCA278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9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032C-48AB-9351-8FA3-7E42E4BF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Suggested structure for 10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210-7136-2F6E-D312-4A49A35F4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0000"/>
            <a:ext cx="10515600" cy="700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i="1" dirty="0">
                <a:solidFill>
                  <a:srgbClr val="595959"/>
                </a:solidFill>
              </a:rPr>
              <a:t>A guide, not a rule — adapt it to your paper. Roughly one slide per minute works well.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CDD99B82-370F-A30A-0E04-9E809ABCA278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08586"/>
              </p:ext>
            </p:extLst>
          </p:nvPr>
        </p:nvGraphicFramePr>
        <p:xfrm>
          <a:off x="838200" y="1700000"/>
          <a:ext cx="10515600" cy="361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0000">
                <a:tc>
                  <a:txBody>
                    <a:bodyPr/>
                    <a:lstStyle/>
                    <a:p>
                      <a:pPr algn="l"/>
                      <a:r>
                        <a:rPr sz="1700" b="1">
                          <a:solidFill>
                            <a:srgbClr val="FFFFFF"/>
                          </a:solidFill>
                        </a:rPr>
                        <a:t>Section</a:t>
                      </a:r>
                    </a:p>
                  </a:txBody>
                  <a:tcPr marL="137160" marR="13716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137160" marR="13716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00" b="1">
                          <a:solidFill>
                            <a:srgbClr val="FFFFFF"/>
                          </a:solidFill>
                        </a:rPr>
                        <a:t>Slides</a:t>
                      </a:r>
                    </a:p>
                  </a:txBody>
                  <a:tcPr marL="137160" marR="13716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Motivation and research question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1½ min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1–2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Related work and the gap you address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 min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Method, system or data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sz="1600" b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sz="1600" b="0" dirty="0">
                          <a:solidFill>
                            <a:srgbClr val="000000"/>
                          </a:solidFill>
                        </a:rPr>
                        <a:t>min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2–3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Results and evaluation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 dirty="0">
                          <a:solidFill>
                            <a:srgbClr val="000000"/>
                          </a:solidFill>
                        </a:rPr>
                        <a:t>3</a:t>
                      </a:r>
                      <a:r>
                        <a:rPr lang="da-DK" sz="1600" b="0" dirty="0">
                          <a:solidFill>
                            <a:srgbClr val="000000"/>
                          </a:solidFill>
                        </a:rPr>
                        <a:t>½</a:t>
                      </a:r>
                      <a:r>
                        <a:rPr sz="1600" b="0" dirty="0">
                          <a:solidFill>
                            <a:srgbClr val="000000"/>
                          </a:solidFill>
                        </a:rPr>
                        <a:t> min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2–3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Conclusions and next steps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 min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0">
                          <a:solidFill>
                            <a:srgbClr val="000000"/>
                          </a:solidFill>
                        </a:rPr>
                        <a:t>About the presenter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1600" b="0" dirty="0">
                        <a:solidFill>
                          <a:srgbClr val="000000"/>
                        </a:solidFill>
                      </a:endParaRP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 marL="137160" marR="13716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000">
                <a:tc>
                  <a:txBody>
                    <a:bodyPr/>
                    <a:lstStyle/>
                    <a:p>
                      <a:pPr algn="l"/>
                      <a:r>
                        <a:rPr sz="1600" b="1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137160" marR="13716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>
                          <a:solidFill>
                            <a:srgbClr val="FF0000"/>
                          </a:solidFill>
                        </a:rPr>
                        <a:t>≈ 10 min</a:t>
                      </a:r>
                    </a:p>
                  </a:txBody>
                  <a:tcPr marL="137160" marR="13716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600" b="1" dirty="0">
                          <a:solidFill>
                            <a:srgbClr val="FF0000"/>
                          </a:solidFill>
                        </a:rPr>
                        <a:t>≈ 10</a:t>
                      </a:r>
                    </a:p>
                  </a:txBody>
                  <a:tcPr marL="137160" marR="137160" anchor="ctr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5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CE578-F47C-7A85-F9E9-3E912122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Pre-recorded video submission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C3146-E55A-D08F-4EAE-073A9602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5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1900" dirty="0"/>
              <a:t>If you submit a </a:t>
            </a:r>
            <a:r>
              <a:rPr lang="en-US" sz="1900" b="1" dirty="0"/>
              <a:t>pre-recorded presentation video</a:t>
            </a:r>
            <a:r>
              <a:rPr lang="en-US" sz="1900" dirty="0"/>
              <a:t>, please follow the requirements below.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Template: </a:t>
            </a:r>
            <a:r>
              <a:rPr lang="en-US" sz="1800" dirty="0"/>
              <a:t>record using this official EI.A 2026 PowerPoint template.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Length: </a:t>
            </a:r>
            <a:r>
              <a:rPr lang="en-US" sz="1800" dirty="0"/>
              <a:t>max. 10 minutes.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File: </a:t>
            </a:r>
            <a:r>
              <a:rPr lang="en-US" sz="1800" dirty="0"/>
              <a:t>MP4 or MOV, max. 2 GB.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File name: </a:t>
            </a:r>
            <a:r>
              <a:rPr lang="en-US" sz="1800" dirty="0"/>
              <a:t>PaperID_Surname of presenter </a:t>
            </a:r>
            <a:r>
              <a:rPr lang="en-US" sz="1800" i="1" dirty="0">
                <a:solidFill>
                  <a:srgbClr val="595959"/>
                </a:solidFill>
              </a:rPr>
              <a:t>(example: Paper45_Smith.mp4)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Upload: </a:t>
            </a:r>
            <a:r>
              <a:rPr lang="en-US" sz="1800" dirty="0">
                <a:hlinkClick r:id="rId3"/>
              </a:rPr>
              <a:t>https://www.dropbox.com/request/nebqaz5dh4py2h946641</a:t>
            </a:r>
            <a:br>
              <a:rPr lang="en-US" dirty="0"/>
            </a:br>
            <a:r>
              <a:rPr lang="en-US" sz="1800" i="1" dirty="0">
                <a:solidFill>
                  <a:srgbClr val="595959"/>
                </a:solidFill>
              </a:rPr>
              <a:t>no Dropbox account required.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Uploading from mainland China: </a:t>
            </a:r>
            <a:r>
              <a:rPr lang="en-US" sz="1800" dirty="0"/>
              <a:t>Dropbox is not accessible there. Put your video in a ZIP file together with your camera-ready paper files and upload it via EasyChair instead.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Deadline: </a:t>
            </a:r>
            <a:r>
              <a:rPr lang="en-US" sz="1800" b="1" dirty="0"/>
              <a:t>01 October 2026, 12:00 noon (CET).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5C6BB7D3-9B38-3A5C-93C9-970A1E578FB1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72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13A5D-409E-5695-F8B0-C36916C5C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92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Optional video upload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DB711-9CB0-07B3-7749-EDC49935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5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1900" dirty="0"/>
              <a:t>In-person presenters are </a:t>
            </a:r>
            <a:r>
              <a:rPr lang="en-US" sz="1900" b="1" dirty="0"/>
              <a:t>encouraged, but not required</a:t>
            </a:r>
            <a:r>
              <a:rPr lang="en-US" sz="1900" dirty="0"/>
              <a:t>, to also upload a pre-recorded video made with this template.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Why: </a:t>
            </a:r>
            <a:r>
              <a:rPr lang="en-US" sz="1800" dirty="0"/>
              <a:t>your video is featured on the Energy Informatics Academy YouTube channel and promoted via YouTube, Facebook, LinkedIn and X — reaching an audience well beyond the room.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Upload: </a:t>
            </a:r>
            <a:r>
              <a:rPr lang="en-US" sz="1800" dirty="0">
                <a:hlinkClick r:id="rId3"/>
              </a:rPr>
              <a:t>https://www.dropbox.com/request/nebqaz5dh4py2h946641</a:t>
            </a:r>
            <a:br>
              <a:rPr lang="en-US" dirty="0"/>
            </a:br>
            <a:r>
              <a:rPr lang="en-US" sz="1800" i="1" dirty="0">
                <a:solidFill>
                  <a:srgbClr val="595959"/>
                </a:solidFill>
              </a:rPr>
              <a:t>no Dropbox account required.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Uploading from mainland China: </a:t>
            </a:r>
            <a:r>
              <a:rPr lang="en-US" sz="1800" dirty="0"/>
              <a:t>Dropbox is not accessible there. Put your video in a ZIP file together with your camera-ready paper files and upload it via EasyChair instead.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File: </a:t>
            </a:r>
            <a:r>
              <a:rPr lang="en-US" sz="1800" dirty="0"/>
              <a:t>MP4 or MOV, max. 2 GB, named PaperID_Surname </a:t>
            </a:r>
            <a:r>
              <a:rPr lang="en-US" sz="1800" i="1" dirty="0">
                <a:solidFill>
                  <a:srgbClr val="595959"/>
                </a:solidFill>
              </a:rPr>
              <a:t>(example: Paper45_Smith.mp4)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800" b="1" dirty="0">
                <a:solidFill>
                  <a:srgbClr val="FF0000"/>
                </a:solidFill>
              </a:rPr>
              <a:t>Deadline: </a:t>
            </a:r>
            <a:r>
              <a:rPr lang="en-US" sz="1800" b="1" dirty="0"/>
              <a:t>31 October 2026, 12:00 noon (CET).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8ED56D58-7258-549E-B9D6-CFAE347C474B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86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032C-48AB-9351-8FA3-7E42E4BF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Before you submit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210-7136-2F6E-D312-4A49A35F4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0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Built in this official EI.A 2026 template, with the header and logo unchanged.</a:t>
            </a:r>
          </a:p>
          <a:p>
            <a:pPr>
              <a:spcBef>
                <a:spcPts val="900"/>
              </a:spcBef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Rehearsed and comfortably within 10 minutes.</a:t>
            </a:r>
          </a:p>
          <a:p>
            <a:pPr>
              <a:spcBef>
                <a:spcPts val="900"/>
              </a:spcBef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Last slide carries your photo, short biography and contact details.</a:t>
            </a:r>
          </a:p>
          <a:p>
            <a:pPr>
              <a:spcBef>
                <a:spcPts val="900"/>
              </a:spcBef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Video (if you submit one): MP4 or MOV, max. 2 GB, named PaperID_Surname.</a:t>
            </a:r>
          </a:p>
          <a:p>
            <a:pPr>
              <a:spcBef>
                <a:spcPts val="900"/>
              </a:spcBef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Uploaded before the deadline — via Dropbox, or via EasyChair as a ZIP if you are in mainland China.</a:t>
            </a:r>
          </a:p>
          <a:p>
            <a:pPr>
              <a:spcBef>
                <a:spcPts val="900"/>
              </a:spcBef>
              <a:buClr>
                <a:srgbClr val="FF0000"/>
              </a:buClr>
              <a:buFont typeface="Arial" panose="020B0604020202020204" pitchFamily="34" charset="0"/>
              <a:buChar char="□"/>
            </a:pPr>
            <a:r>
              <a:rPr lang="en-US" sz="1900" dirty="0"/>
              <a:t>Instruction slides deleted from your final deck.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CDD99B82-370F-A30A-0E04-9E809ABCA278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59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CF0F9-B6F5-39A6-AA9F-BF72E9D01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9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Your final slide: presenter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6E0A-48C9-7E10-EFFF-3BCD9ADA0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00000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en-US" sz="2000" dirty="0"/>
              <a:t>Please dedicate your last slide to yourself — it makes it easy for the audience to follow up with you after the session.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900" b="1" dirty="0">
                <a:solidFill>
                  <a:srgbClr val="FF0000"/>
                </a:solidFill>
              </a:rPr>
              <a:t>Short biography: </a:t>
            </a:r>
            <a:r>
              <a:rPr lang="en-US" sz="1900" dirty="0"/>
              <a:t>2–3 sentences on your position, institution and research interests.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900" b="1" dirty="0">
                <a:solidFill>
                  <a:srgbClr val="FF0000"/>
                </a:solidFill>
              </a:rPr>
              <a:t>Professional photo: </a:t>
            </a:r>
            <a:r>
              <a:rPr lang="en-US" sz="1900" dirty="0"/>
              <a:t>a clear, recent headshot.</a:t>
            </a:r>
          </a:p>
          <a:p>
            <a:pPr lvl="1">
              <a:spcBef>
                <a:spcPts val="900"/>
              </a:spcBef>
              <a:buClr>
                <a:srgbClr val="FF0000"/>
              </a:buClr>
            </a:pPr>
            <a:r>
              <a:rPr lang="en-US" sz="1900" b="1" dirty="0">
                <a:solidFill>
                  <a:srgbClr val="FF0000"/>
                </a:solidFill>
              </a:rPr>
              <a:t>Contact details: </a:t>
            </a:r>
            <a:r>
              <a:rPr lang="en-US" sz="1900" dirty="0"/>
              <a:t>email and/or institutional webpage.</a:t>
            </a:r>
          </a:p>
          <a:p>
            <a:pPr>
              <a:spcBef>
                <a:spcPts val="900"/>
              </a:spcBef>
              <a:buNone/>
            </a:pPr>
            <a:r>
              <a:rPr lang="en-US" sz="1900" i="1" dirty="0">
                <a:solidFill>
                  <a:srgbClr val="595959"/>
                </a:solidFill>
              </a:rPr>
              <a:t>Slide 9 is ready to fill in — keep it, and delete these instruction slides before you present.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A5BE132B-66EF-7481-ACF4-E511FFE78639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0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A032C-48AB-9351-8FA3-7E42E4BF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/>
              <a:t>About the presenter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210-7136-2F6E-D312-4A49A35F4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000" y="1780000"/>
            <a:ext cx="6830000" cy="3300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800" b="1" dirty="0"/>
              <a:t>Your Name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en-US" sz="2000" dirty="0">
                <a:solidFill>
                  <a:srgbClr val="595959"/>
                </a:solidFill>
              </a:rPr>
              <a:t>Position, Institution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US" sz="1800" dirty="0"/>
              <a:t>Two to three sentences about your position, your institution and your research interests — what you work on and why it matters.</a:t>
            </a:r>
          </a:p>
          <a:p>
            <a:pPr marL="0" indent="0">
              <a:spcBef>
                <a:spcPts val="700"/>
              </a:spcBef>
              <a:buNone/>
            </a:pPr>
            <a:r>
              <a:rPr lang="en-US" sz="1800" b="1" dirty="0">
                <a:solidFill>
                  <a:srgbClr val="FF0000"/>
                </a:solidFill>
              </a:rPr>
              <a:t>Email: </a:t>
            </a:r>
            <a:r>
              <a:rPr lang="en-US" sz="1800" dirty="0"/>
              <a:t>your.name@institution.edu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FF0000"/>
                </a:solidFill>
              </a:rPr>
              <a:t>Web: </a:t>
            </a:r>
            <a:r>
              <a:rPr lang="en-US" sz="1800" dirty="0"/>
              <a:t>institution.edu/your-page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CDD99B82-370F-A30A-0E04-9E809ABCA278}"/>
              </a:ext>
            </a:extLst>
          </p:cNvPr>
          <p:cNvSpPr txBox="1"/>
          <p:nvPr/>
        </p:nvSpPr>
        <p:spPr bwMode="auto">
          <a:xfrm>
            <a:off x="5191777" y="6396335"/>
            <a:ext cx="137186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42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855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282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70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7137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8564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9991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1419" algn="l" defTabSz="81427">
              <a:defRPr sz="32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EI</a:t>
            </a:r>
            <a:r>
              <a:rPr lang="da-DK" sz="2400" dirty="0">
                <a:ln w="3175">
                  <a:noFill/>
                </a:ln>
                <a:solidFill>
                  <a:srgbClr val="FF0000"/>
                </a:solidFill>
                <a:latin typeface="Anton"/>
              </a:rPr>
              <a:t>.A </a:t>
            </a:r>
            <a:r>
              <a:rPr lang="da-DK" sz="2400" dirty="0">
                <a:ln w="3175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nton"/>
              </a:rPr>
              <a:t>2026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1" name="Photo placeholder"/>
          <p:cNvSpPr/>
          <p:nvPr/>
        </p:nvSpPr>
        <p:spPr>
          <a:xfrm>
            <a:off x="838200" y="1780000"/>
            <a:ext cx="3300000" cy="3300000"/>
          </a:xfrm>
          <a:prstGeom prst="roundRect">
            <a:avLst>
              <a:gd name="adj" fmla="val 6000"/>
            </a:avLst>
          </a:prstGeom>
          <a:solidFill>
            <a:srgbClr val="F2F2F2"/>
          </a:solidFill>
          <a:ln w="12700">
            <a:solidFill>
              <a:srgbClr val="BFBFBF"/>
            </a:solidFill>
            <a:prstDash val="dash"/>
          </a:ln>
        </p:spPr>
        <p:txBody>
          <a:bodyPr rtlCol="0" anchor="ctr">
            <a:noAutofit/>
          </a:bodyPr>
          <a:lstStyle/>
          <a:p>
            <a:pPr algn="ctr"/>
            <a:r>
              <a:rPr lang="en-US" sz="1600" dirty="0">
                <a:solidFill>
                  <a:srgbClr val="595959"/>
                </a:solidFill>
              </a:rPr>
              <a:t>Insert your</a:t>
            </a:r>
          </a:p>
          <a:p>
            <a:pPr algn="ctr"/>
            <a:r>
              <a:rPr lang="en-US" sz="1600" b="1" dirty="0">
                <a:solidFill>
                  <a:srgbClr val="595959"/>
                </a:solidFill>
              </a:rPr>
              <a:t>professional photo</a:t>
            </a:r>
          </a:p>
          <a:p>
            <a:pPr algn="ctr"/>
            <a:r>
              <a:rPr lang="en-US" sz="1600" dirty="0">
                <a:solidFill>
                  <a:srgbClr val="595959"/>
                </a:solidFill>
              </a:rPr>
              <a:t>(headshot)</a:t>
            </a:r>
          </a:p>
        </p:txBody>
      </p:sp>
    </p:spTree>
    <p:extLst>
      <p:ext uri="{BB962C8B-B14F-4D97-AF65-F5344CB8AC3E}">
        <p14:creationId xmlns:p14="http://schemas.microsoft.com/office/powerpoint/2010/main" val="251159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857</Words>
  <Application>Microsoft Office PowerPoint</Application>
  <PresentationFormat>Widescreen</PresentationFormat>
  <Paragraphs>92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Anton</vt:lpstr>
      <vt:lpstr>Aptos</vt:lpstr>
      <vt:lpstr>Arial</vt:lpstr>
      <vt:lpstr>Calibri</vt:lpstr>
      <vt:lpstr>Calibri Light</vt:lpstr>
      <vt:lpstr>Office Theme</vt:lpstr>
      <vt:lpstr>Paper title</vt:lpstr>
      <vt:lpstr>How to use this template</vt:lpstr>
      <vt:lpstr>Presentation requirements</vt:lpstr>
      <vt:lpstr>Suggested structure for 10 minutes</vt:lpstr>
      <vt:lpstr>Pre-recorded video submission</vt:lpstr>
      <vt:lpstr>Optional video upload</vt:lpstr>
      <vt:lpstr>Before you submit</vt:lpstr>
      <vt:lpstr>Your final slide: presenter information</vt:lpstr>
      <vt:lpstr>About the presenter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title</dc:title>
  <dc:creator>Zheng Grace Ma</dc:creator>
  <cp:lastModifiedBy>Zheng Grace Ma</cp:lastModifiedBy>
  <cp:revision>9</cp:revision>
  <dcterms:created xsi:type="dcterms:W3CDTF">2022-07-26T12:40:11Z</dcterms:created>
  <dcterms:modified xsi:type="dcterms:W3CDTF">2026-07-30T13:39:34Z</dcterms:modified>
</cp:coreProperties>
</file>